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4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63CB-F599-40D0-8D8C-26D1F479163C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C8C6-A0C9-44A7-A106-99F954E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3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63CB-F599-40D0-8D8C-26D1F479163C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C8C6-A0C9-44A7-A106-99F954E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2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63CB-F599-40D0-8D8C-26D1F479163C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C8C6-A0C9-44A7-A106-99F954E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25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00834"/>
            <a:ext cx="9144000" cy="6995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20/02/1441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4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400800" cy="2286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20/02/1441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74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20/02/1441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57701"/>
            <a:ext cx="6248400" cy="1092280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27760"/>
            <a:ext cx="6248400" cy="1175147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33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20/02/1441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07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71651"/>
            <a:ext cx="3125788" cy="33850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69364"/>
            <a:ext cx="3127375" cy="336042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20/02/1441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0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20/02/1441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98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20/02/1441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46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257300"/>
            <a:ext cx="2819399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1706880"/>
            <a:ext cx="2819399" cy="217932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20/02/1441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257300"/>
            <a:ext cx="3276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0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63CB-F599-40D0-8D8C-26D1F479163C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C8C6-A0C9-44A7-A106-99F954E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68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385316"/>
            <a:ext cx="3090672" cy="2318004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57300"/>
            <a:ext cx="2819400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28750"/>
            <a:ext cx="2971800" cy="222885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07642"/>
            <a:ext cx="2819400" cy="21564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20/02/1441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51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20/02/1441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7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6781"/>
            <a:ext cx="1295400" cy="323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181600" cy="320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20/02/1441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2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63CB-F599-40D0-8D8C-26D1F479163C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C8C6-A0C9-44A7-A106-99F954E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8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63CB-F599-40D0-8D8C-26D1F479163C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C8C6-A0C9-44A7-A106-99F954E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63CB-F599-40D0-8D8C-26D1F479163C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C8C6-A0C9-44A7-A106-99F954E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7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63CB-F599-40D0-8D8C-26D1F479163C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C8C6-A0C9-44A7-A106-99F954E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9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63CB-F599-40D0-8D8C-26D1F479163C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C8C6-A0C9-44A7-A106-99F954E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6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63CB-F599-40D0-8D8C-26D1F479163C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C8C6-A0C9-44A7-A106-99F954E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63CB-F599-40D0-8D8C-26D1F479163C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C8C6-A0C9-44A7-A106-99F954E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0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A63CB-F599-40D0-8D8C-26D1F479163C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7C8C6-A0C9-44A7-A106-99F954E44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1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71550"/>
            <a:ext cx="640080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43050"/>
            <a:ext cx="6400800" cy="257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20/02/1441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4767263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47731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32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749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Endodontics </a:t>
            </a:r>
            <a:br>
              <a:rPr lang="en-US" dirty="0" smtClean="0"/>
            </a:b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851670"/>
            <a:ext cx="6400800" cy="131445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Intracanal</a:t>
            </a:r>
            <a:r>
              <a:rPr lang="en-US" sz="4800" dirty="0" smtClean="0"/>
              <a:t> Instruments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79512" y="39399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By</a:t>
            </a: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Abdullah Mohammed Al </a:t>
            </a:r>
            <a:r>
              <a:rPr lang="en-US" b="1" dirty="0" err="1">
                <a:solidFill>
                  <a:prstClr val="black"/>
                </a:solidFill>
              </a:rPr>
              <a:t>Jawher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B.D.S. M.Sc. (conservative)</a:t>
            </a:r>
          </a:p>
        </p:txBody>
      </p:sp>
    </p:spTree>
    <p:extLst>
      <p:ext uri="{BB962C8B-B14F-4D97-AF65-F5344CB8AC3E}">
        <p14:creationId xmlns:p14="http://schemas.microsoft.com/office/powerpoint/2010/main" val="433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86" y="123478"/>
            <a:ext cx="2114681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  <a:t>2.  </a:t>
            </a:r>
            <a:r>
              <a:rPr lang="en-US" sz="2400" b="1" dirty="0" err="1" smtClean="0">
                <a:effectLst/>
                <a:latin typeface="Times New Roman"/>
                <a:ea typeface="Calibri"/>
                <a:cs typeface="Arial"/>
              </a:rPr>
              <a:t>Peeso</a:t>
            </a:r>
            <a: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  <a:t> Drills</a:t>
            </a:r>
            <a:endParaRPr lang="en-US" dirty="0"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4162"/>
            <a:ext cx="5976664" cy="450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95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16" y="35335"/>
            <a:ext cx="8007068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Group III: Rotary Instruments for Canal Preparation</a:t>
            </a:r>
            <a:endParaRPr lang="en-US" sz="1600" dirty="0">
              <a:solidFill>
                <a:srgbClr val="FF0000"/>
              </a:solidFill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627534"/>
            <a:ext cx="2640466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Symbol"/>
              <a:buChar char=""/>
            </a:pPr>
            <a:r>
              <a:rPr lang="en-US" b="1" i="1" u="sng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Components of a file</a:t>
            </a:r>
            <a:r>
              <a:rPr lang="en-US" b="1" i="1" u="sng" dirty="0" smtClean="0">
                <a:effectLst/>
                <a:latin typeface="Times New Roman"/>
                <a:ea typeface="Calibri"/>
                <a:cs typeface="Arial"/>
              </a:rPr>
              <a:t>: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03598"/>
            <a:ext cx="86764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00B050"/>
                </a:solidFill>
                <a:effectLst/>
                <a:latin typeface="Times New Roman"/>
                <a:ea typeface="Calibri"/>
              </a:rPr>
              <a:t>1- The taper.</a:t>
            </a:r>
            <a:r>
              <a:rPr lang="en-US" sz="2000" u="sng" dirty="0" smtClean="0">
                <a:solidFill>
                  <a:srgbClr val="00B050"/>
                </a:solidFill>
                <a:effectLst/>
                <a:latin typeface="Times New Roman"/>
                <a:ea typeface="Calibri"/>
              </a:rPr>
              <a:t> </a:t>
            </a:r>
          </a:p>
          <a:p>
            <a:r>
              <a:rPr lang="en-US" dirty="0">
                <a:latin typeface="Times New Roman"/>
                <a:ea typeface="Calibri"/>
              </a:rPr>
              <a:t>T</a:t>
            </a:r>
            <a:r>
              <a:rPr lang="en-US" dirty="0" smtClean="0">
                <a:effectLst/>
                <a:latin typeface="Times New Roman"/>
                <a:ea typeface="Calibri"/>
              </a:rPr>
              <a:t>he amount the file diameter increases each millimeter along its working surface from the tip toward the file handle.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9702"/>
            <a:ext cx="5178896" cy="2946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7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95486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effectLst/>
                <a:latin typeface="Times New Roman"/>
                <a:ea typeface="Calibri"/>
              </a:rPr>
              <a:t>2- The flute of the file.</a:t>
            </a:r>
            <a:r>
              <a:rPr lang="en-US" sz="2000" dirty="0" smtClean="0">
                <a:solidFill>
                  <a:srgbClr val="00B050"/>
                </a:solidFill>
                <a:effectLst/>
                <a:latin typeface="Times New Roman"/>
                <a:ea typeface="Calibri"/>
              </a:rPr>
              <a:t> </a:t>
            </a:r>
          </a:p>
          <a:p>
            <a:r>
              <a:rPr lang="en-US" dirty="0" smtClean="0">
                <a:effectLst/>
                <a:latin typeface="Times New Roman"/>
                <a:ea typeface="Calibri"/>
              </a:rPr>
              <a:t>It is the groove in the working surface used to collect soft tissue and dentin chips removed from the wall of the canal.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49593"/>
            <a:ext cx="5760640" cy="3993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46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3478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effectLst/>
                <a:latin typeface="Times New Roman"/>
                <a:ea typeface="Calibri"/>
              </a:rPr>
              <a:t>3- Helix angle.</a:t>
            </a:r>
          </a:p>
          <a:p>
            <a:r>
              <a:rPr lang="en-US" dirty="0" smtClean="0">
                <a:effectLst/>
                <a:latin typeface="Times New Roman"/>
                <a:ea typeface="Calibri"/>
              </a:rPr>
              <a:t> It is the angle the cutting edge forms with the long axis of the file. It gathers debris collected in the flute from the canal.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99" y="973726"/>
            <a:ext cx="5877521" cy="414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4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3478"/>
            <a:ext cx="8964488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Arial"/>
              </a:rPr>
              <a:t>4- Rake Angle</a:t>
            </a:r>
            <a:endParaRPr lang="en-US" sz="1400" dirty="0">
              <a:solidFill>
                <a:srgbClr val="00B050"/>
              </a:solidFill>
              <a:ea typeface="Calibri"/>
              <a:cs typeface="Arial"/>
            </a:endParaRPr>
          </a:p>
          <a:p>
            <a:r>
              <a:rPr lang="en-US" dirty="0" smtClean="0">
                <a:effectLst/>
                <a:latin typeface="Times New Roman"/>
                <a:ea typeface="Calibri"/>
              </a:rPr>
              <a:t>      The rake angle can be seen as the angle between the leading edge of a cutting tool and a perpendicular to the surface being cut.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2380"/>
            <a:ext cx="4760684" cy="3685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23478"/>
            <a:ext cx="8856984" cy="1921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Arial"/>
              </a:rPr>
              <a:t>5- The pitch of the file</a:t>
            </a:r>
            <a:r>
              <a:rPr lang="en-US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Arial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 is the distance between a point on the leading edge and the corresponding point on the adjacent leading edge.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The smaller the pitch or the shorter the distance between corresponding points, the more spirals the file has and the greater the helix angle.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4533" b="-6440"/>
          <a:stretch/>
        </p:blipFill>
        <p:spPr bwMode="auto">
          <a:xfrm>
            <a:off x="1691680" y="2032553"/>
            <a:ext cx="5832648" cy="3415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58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451508"/>
            <a:ext cx="561662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endParaRPr lang="ar-IQ" sz="66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02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391"/>
            <a:ext cx="9036496" cy="5299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200" b="1" u="sng" dirty="0">
                <a:solidFill>
                  <a:srgbClr val="92D050"/>
                </a:solidFill>
                <a:latin typeface="Times New Roman"/>
                <a:ea typeface="Calibri"/>
                <a:cs typeface="Arial"/>
              </a:rPr>
              <a:t>INSTRUMENT FABRICATION</a:t>
            </a:r>
            <a:endParaRPr lang="en-US" sz="3200" dirty="0">
              <a:solidFill>
                <a:srgbClr val="FFFF00"/>
              </a:solidFill>
              <a:latin typeface="Times New Roman"/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Two techniques for manufacturing endodontic instruments have been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developed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: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Ground-Twisted: 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Raw wire is ground into tapered geometric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blanks; (square, triangular, and rhomboid). The blanks are then twisted counterclockwise to produce helical cutting edges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Like in K-Files &amp; Reamers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.</a:t>
            </a:r>
            <a:r>
              <a:rPr lang="en-US" sz="2400" dirty="0" smtClean="0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: </a:t>
            </a:r>
            <a:endParaRPr lang="en-US" sz="3200" b="1" dirty="0">
              <a:solidFill>
                <a:srgbClr val="FFC000"/>
              </a:solidFill>
              <a:latin typeface="Times New Roman"/>
              <a:ea typeface="Calibri"/>
              <a:cs typeface="Arial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smtClean="0">
                <a:latin typeface="Times New Roman"/>
                <a:ea typeface="Calibri"/>
                <a:cs typeface="Arial"/>
              </a:rPr>
              <a:t>Machined: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ffectLst/>
                <a:latin typeface="Times New Roman"/>
                <a:ea typeface="Calibri"/>
              </a:rPr>
              <a:t>This technique involves machining (grinding) the instrument directly on a lathe.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/>
                <a:ea typeface="Calibri"/>
                <a:cs typeface="Arial"/>
              </a:rPr>
              <a:t>Like in </a:t>
            </a:r>
            <a:r>
              <a:rPr lang="en-US" sz="2000" dirty="0" err="1" smtClean="0">
                <a:latin typeface="Times New Roman"/>
                <a:ea typeface="Calibri"/>
                <a:cs typeface="Arial"/>
              </a:rPr>
              <a:t>Hedstrom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 file.</a:t>
            </a:r>
            <a:endParaRPr lang="en-US" sz="3200" dirty="0">
              <a:latin typeface="Times New Roman"/>
              <a:ea typeface="Calibri"/>
              <a:cs typeface="Arial"/>
            </a:endParaRP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en-US" sz="1400" dirty="0">
              <a:solidFill>
                <a:prstClr val="white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285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2370"/>
            <a:ext cx="8784976" cy="288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STANDARDIZATION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:</a:t>
            </a: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Arial"/>
              </a:rPr>
              <a:t>Lengths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Calibri"/>
              <a:cs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standard 25 mm; long 31 mm; and short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21 mm.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Calibri"/>
                <a:cs typeface="Arial"/>
              </a:rPr>
              <a:t>Special length 19 mm.</a:t>
            </a:r>
          </a:p>
          <a:p>
            <a:pPr marL="342900" marR="0" lvl="0" indent="-34290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Arial"/>
              </a:rPr>
              <a:t>Sizing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Calibri"/>
              <a:cs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numbers from 6 to 140 was based on the diameter of the instruments in hundredths of a millimeter at the beginning of the tip of the blades.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41" y="2709472"/>
            <a:ext cx="2232248" cy="24697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62156"/>
            <a:ext cx="3888432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45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4" y="56762"/>
            <a:ext cx="9144000" cy="4494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u="sng" dirty="0" smtClean="0">
                <a:effectLst/>
                <a:latin typeface="Times New Roman"/>
                <a:ea typeface="Calibri"/>
                <a:cs typeface="Arial"/>
              </a:rPr>
              <a:t>Classification of </a:t>
            </a:r>
            <a:r>
              <a:rPr lang="en-US" b="1" u="sng" dirty="0" err="1" smtClean="0">
                <a:effectLst/>
                <a:latin typeface="Times New Roman"/>
                <a:ea typeface="Calibri"/>
                <a:cs typeface="Arial"/>
              </a:rPr>
              <a:t>intracanal</a:t>
            </a:r>
            <a:r>
              <a:rPr lang="en-US" b="1" u="sng" dirty="0" smtClean="0">
                <a:effectLst/>
                <a:latin typeface="Times New Roman"/>
                <a:ea typeface="Calibri"/>
                <a:cs typeface="Arial"/>
              </a:rPr>
              <a:t> instruments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They are divided into six groups: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Group I: 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Manually-operated instruments, such as barbed broaches and K-type and H-­type instruments.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Group II: 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Low-speed instruments with a latch-type attachment. Typical instruments in this group are Gates-Glidden (GG) burs and </a:t>
            </a:r>
            <a:r>
              <a:rPr lang="en-US" dirty="0" err="1" smtClean="0">
                <a:effectLst/>
                <a:latin typeface="Times New Roman"/>
                <a:ea typeface="Calibri"/>
                <a:cs typeface="Arial"/>
              </a:rPr>
              <a:t>Peeso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 reamers. 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Group III: 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Engine-driven nickel-titanium rotary instruments.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Group 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IV: Engine-driven instruments that adapt themselves three-dimensionally to the shape of the root canal.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Group 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V: Engine-driven reciprocating instruments.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Group 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VI: Ultrasonic instruments.</a:t>
            </a:r>
            <a:endParaRPr lang="en-US" sz="1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7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23478"/>
            <a:ext cx="8928992" cy="963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Group I: Manually-operated instruments</a:t>
            </a:r>
            <a:endParaRPr lang="en-US" b="1" dirty="0">
              <a:solidFill>
                <a:srgbClr val="FF0000"/>
              </a:solidFill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b="1" u="sng" dirty="0" smtClean="0">
                <a:effectLst/>
                <a:latin typeface="Times New Roman"/>
                <a:ea typeface="Calibri"/>
                <a:cs typeface="Arial"/>
              </a:rPr>
              <a:t>Barbed Broaches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75606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/>
                <a:ea typeface="Calibri"/>
              </a:rPr>
              <a:t>Barbed broaches are produced in a variety of sizes and color codes.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8256" y="1779662"/>
            <a:ext cx="7993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/>
                <a:ea typeface="Calibri"/>
              </a:rPr>
              <a:t>They were the earliest endodontic instruments used to extirpate the pulp.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1314" y="2283718"/>
            <a:ext cx="9047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/>
                <a:ea typeface="Calibri"/>
              </a:rPr>
              <a:t>A barbed broach does not cut or machine dentin; this instrument is mostly used to engage and remove soft tissue from the canal.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03798"/>
            <a:ext cx="5544616" cy="2080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73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3989"/>
            <a:ext cx="6102746" cy="49160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103989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/>
              <a:t>Files &amp; Reamers: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389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1092"/>
            <a:ext cx="7344815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6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304" y="195486"/>
            <a:ext cx="9144000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u="sng" dirty="0" smtClean="0">
                <a:effectLst/>
                <a:latin typeface="Times New Roman"/>
                <a:ea typeface="Calibri"/>
                <a:cs typeface="Arial"/>
              </a:rPr>
              <a:t>Traditional instruments modifications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1-	Nickel titanium file.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showed greater elastic flexibility and resistance to torsional fracture than stainless steel. This file has a non-cutting tip and it tends to maintain the curvature of the root canal.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2-	</a:t>
            </a: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Golden mediums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These instruments are a series of intermediate size instruments. They correspond in size to halfway between standard ISO sizes and correspond to 12,17,22,27,32 and 37 in number.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3-	Canal Master U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This hand instrument is used to prepare the apical third of the canal. It has a non cutting pilot tip, 1 mm length cutting blade and a narrow parallel sided shaft. It is used to allow for better cutting with more space for debris accumulation and further removal. It reduces the possibility of ledge or transportation.</a:t>
            </a:r>
            <a:endParaRPr lang="en-US" sz="1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39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24" y="0"/>
            <a:ext cx="4779065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000" b="1" u="sng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Group II: Low-Speed Rotary Instruments</a:t>
            </a:r>
            <a:endParaRPr lang="en-US" sz="1600" b="1" dirty="0">
              <a:solidFill>
                <a:srgbClr val="FF0000"/>
              </a:solidFill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403399"/>
            <a:ext cx="253787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Gates-Glidden drills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8" y="987574"/>
            <a:ext cx="4570025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63" y="299716"/>
            <a:ext cx="1726689" cy="249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21793"/>
            <a:ext cx="3471857" cy="2292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11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491</Words>
  <Application>Microsoft Office PowerPoint</Application>
  <PresentationFormat>On-screen Show (16:9)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Couture</vt:lpstr>
      <vt:lpstr>Endodontics  Lecture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Endodontics  Lecture 4</dc:title>
  <cp:lastModifiedBy>DR.Ahmed Saker</cp:lastModifiedBy>
  <cp:revision>13</cp:revision>
  <dcterms:created xsi:type="dcterms:W3CDTF">2016-11-05T07:47:24Z</dcterms:created>
  <dcterms:modified xsi:type="dcterms:W3CDTF">2019-10-19T09:46:43Z</dcterms:modified>
</cp:coreProperties>
</file>